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6" r:id="rId3"/>
    <p:sldId id="262" r:id="rId4"/>
    <p:sldId id="263" r:id="rId5"/>
    <p:sldId id="264" r:id="rId6"/>
    <p:sldId id="267" r:id="rId7"/>
    <p:sldId id="273" r:id="rId8"/>
    <p:sldId id="271" r:id="rId9"/>
    <p:sldId id="272" r:id="rId10"/>
    <p:sldId id="275" r:id="rId11"/>
    <p:sldId id="279" r:id="rId12"/>
    <p:sldId id="283" r:id="rId13"/>
    <p:sldId id="284" r:id="rId14"/>
    <p:sldId id="282" r:id="rId15"/>
    <p:sldId id="276" r:id="rId16"/>
    <p:sldId id="274" r:id="rId17"/>
    <p:sldId id="277" r:id="rId18"/>
    <p:sldId id="278" r:id="rId19"/>
    <p:sldId id="270" r:id="rId20"/>
    <p:sldId id="299" r:id="rId21"/>
    <p:sldId id="286" r:id="rId22"/>
    <p:sldId id="287" r:id="rId23"/>
    <p:sldId id="300" r:id="rId24"/>
    <p:sldId id="289" r:id="rId25"/>
    <p:sldId id="288" r:id="rId26"/>
    <p:sldId id="290" r:id="rId27"/>
    <p:sldId id="291" r:id="rId28"/>
    <p:sldId id="293" r:id="rId29"/>
    <p:sldId id="294" r:id="rId30"/>
    <p:sldId id="297" r:id="rId31"/>
    <p:sldId id="296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22"/>
    <p:restoredTop sz="94692"/>
  </p:normalViewPr>
  <p:slideViewPr>
    <p:cSldViewPr snapToGrid="0" snapToObjects="1">
      <p:cViewPr varScale="1">
        <p:scale>
          <a:sx n="107" d="100"/>
          <a:sy n="107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rfd/boosting-bagging-and-stacking-ensemble-methods-with-sklearn-and-mlens-a455c0c982de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94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Quantile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66CE6-C0D8-0446-A9B9-43A77177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86" y="2233877"/>
            <a:ext cx="5499100" cy="33274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F46C3-E757-CC47-A780-7DE3C9838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33877"/>
            <a:ext cx="5689600" cy="33274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88B46-9BD7-CB48-B0F0-147348328E67}"/>
              </a:ext>
            </a:extLst>
          </p:cNvPr>
          <p:cNvSpPr txBox="1"/>
          <p:nvPr/>
        </p:nvSpPr>
        <p:spPr>
          <a:xfrm>
            <a:off x="2111910" y="1753332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</a:t>
            </a:r>
            <a:r>
              <a:rPr lang="en-US" dirty="0" err="1"/>
              <a:t>SalePrice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84FAC-142B-E744-894C-D703099491F5}"/>
              </a:ext>
            </a:extLst>
          </p:cNvPr>
          <p:cNvSpPr txBox="1"/>
          <p:nvPr/>
        </p:nvSpPr>
        <p:spPr>
          <a:xfrm>
            <a:off x="7758623" y="175333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Log(</a:t>
            </a:r>
            <a:r>
              <a:rPr lang="en-US" dirty="0" err="1"/>
              <a:t>SalePrice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98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0E914-C3D1-F54D-8AA1-E7986205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22" y="1374182"/>
            <a:ext cx="10128395" cy="41556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5959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83373-5864-8142-AEAD-9F74C1FE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1" y="1374181"/>
            <a:ext cx="10180416" cy="53941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779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E9207-8FDA-B146-B741-0C410DB2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199861" cy="5404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800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C4796-B1C3-9E41-B0BF-A86F1462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002328" cy="5369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514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5018776" y="2529560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86338" y="2514699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63851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41966" y="254442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876CCB-C7ED-644D-8E5A-6F5FDE3E6938}"/>
              </a:ext>
            </a:extLst>
          </p:cNvPr>
          <p:cNvSpPr/>
          <p:nvPr/>
        </p:nvSpPr>
        <p:spPr>
          <a:xfrm>
            <a:off x="4368955" y="3748797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4460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ED7D8-F649-D047-8E48-D02E2862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6" y="1221782"/>
            <a:ext cx="3827824" cy="5023130"/>
          </a:xfrm>
          <a:prstGeom prst="rect">
            <a:avLst/>
          </a:prstGeom>
          <a:noFill/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93EDF7-114E-FA48-9CD6-6F931D6E4EC1}"/>
              </a:ext>
            </a:extLst>
          </p:cNvPr>
          <p:cNvSpPr/>
          <p:nvPr/>
        </p:nvSpPr>
        <p:spPr>
          <a:xfrm>
            <a:off x="5151357" y="1221782"/>
            <a:ext cx="2082200" cy="22072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Bsmt</a:t>
            </a:r>
            <a:r>
              <a:rPr lang="en-GB" dirty="0"/>
              <a:t>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FireplaceQu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Garage+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PoolQC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MasVnr</a:t>
            </a:r>
            <a:r>
              <a:rPr lang="en-GB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B0C9-755A-3D48-A43F-AE92327A7FBE}"/>
              </a:ext>
            </a:extLst>
          </p:cNvPr>
          <p:cNvSpPr txBox="1"/>
          <p:nvPr/>
        </p:nvSpPr>
        <p:spPr>
          <a:xfrm>
            <a:off x="5723138" y="389537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Action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EDF1B3-C7DB-5A42-83FF-9769DAAB9929}"/>
              </a:ext>
            </a:extLst>
          </p:cNvPr>
          <p:cNvSpPr/>
          <p:nvPr/>
        </p:nvSpPr>
        <p:spPr>
          <a:xfrm>
            <a:off x="5193606" y="3872282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LotFrontage</a:t>
            </a:r>
            <a:endParaRPr lang="en-GB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EBFE2-BE62-B34D-AFB5-5D931D3288A3}"/>
              </a:ext>
            </a:extLst>
          </p:cNvPr>
          <p:cNvSpPr/>
          <p:nvPr/>
        </p:nvSpPr>
        <p:spPr>
          <a:xfrm>
            <a:off x="5193606" y="4721368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Electrical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9BEB1D-A149-2A43-AF80-1031D20767A6}"/>
              </a:ext>
            </a:extLst>
          </p:cNvPr>
          <p:cNvSpPr/>
          <p:nvPr/>
        </p:nvSpPr>
        <p:spPr>
          <a:xfrm>
            <a:off x="5201339" y="5586783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MiscFeature</a:t>
            </a:r>
            <a:endParaRPr lang="en-GB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1D7808-F160-9546-8F86-2D589DD407BA}"/>
              </a:ext>
            </a:extLst>
          </p:cNvPr>
          <p:cNvSpPr/>
          <p:nvPr/>
        </p:nvSpPr>
        <p:spPr>
          <a:xfrm>
            <a:off x="7508774" y="188075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20543E-9C86-6245-9D76-81516061C8AB}"/>
              </a:ext>
            </a:extLst>
          </p:cNvPr>
          <p:cNvSpPr/>
          <p:nvPr/>
        </p:nvSpPr>
        <p:spPr>
          <a:xfrm>
            <a:off x="7501883" y="39853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47B5897-922A-F444-BD1E-5499C44B1CC7}"/>
              </a:ext>
            </a:extLst>
          </p:cNvPr>
          <p:cNvSpPr/>
          <p:nvPr/>
        </p:nvSpPr>
        <p:spPr>
          <a:xfrm>
            <a:off x="7508774" y="476794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3E09F76-A423-4C48-8599-D37DB80342AC}"/>
              </a:ext>
            </a:extLst>
          </p:cNvPr>
          <p:cNvSpPr/>
          <p:nvPr/>
        </p:nvSpPr>
        <p:spPr>
          <a:xfrm>
            <a:off x="7472065" y="569987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7E9D66-66A5-3449-B25F-6E0A9109B101}"/>
              </a:ext>
            </a:extLst>
          </p:cNvPr>
          <p:cNvSpPr/>
          <p:nvPr/>
        </p:nvSpPr>
        <p:spPr>
          <a:xfrm>
            <a:off x="8500279" y="3087760"/>
            <a:ext cx="3004627" cy="13741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Imputed using neighbourhood </a:t>
            </a:r>
            <a:r>
              <a:rPr lang="en-GB" dirty="0" err="1"/>
              <a:t>LotArea</a:t>
            </a:r>
            <a:r>
              <a:rPr lang="en-GB" dirty="0"/>
              <a:t> (regression) or neighbourhood median </a:t>
            </a:r>
            <a:r>
              <a:rPr lang="en-GB" dirty="0" err="1"/>
              <a:t>LotFrontage</a:t>
            </a:r>
            <a:r>
              <a:rPr lang="en-GB" dirty="0"/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FA00C8-8A8A-BF46-8C7D-D932DEABBE52}"/>
              </a:ext>
            </a:extLst>
          </p:cNvPr>
          <p:cNvSpPr/>
          <p:nvPr/>
        </p:nvSpPr>
        <p:spPr>
          <a:xfrm>
            <a:off x="8500280" y="4721368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Used Mode to impute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482FB6-CC56-2444-85FD-AEA1AC61650C}"/>
              </a:ext>
            </a:extLst>
          </p:cNvPr>
          <p:cNvSpPr/>
          <p:nvPr/>
        </p:nvSpPr>
        <p:spPr>
          <a:xfrm>
            <a:off x="8500280" y="5586783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Replaced with None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column dropped</a:t>
            </a:r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950942-D11E-AC45-86B2-7E66AB8B2009}"/>
              </a:ext>
            </a:extLst>
          </p:cNvPr>
          <p:cNvSpPr/>
          <p:nvPr/>
        </p:nvSpPr>
        <p:spPr>
          <a:xfrm>
            <a:off x="8500282" y="1767661"/>
            <a:ext cx="3004625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 with None or 0</a:t>
            </a:r>
          </a:p>
        </p:txBody>
      </p:sp>
    </p:spTree>
    <p:extLst>
      <p:ext uri="{BB962C8B-B14F-4D97-AF65-F5344CB8AC3E}">
        <p14:creationId xmlns:p14="http://schemas.microsoft.com/office/powerpoint/2010/main" val="11690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53989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68421" y="2560448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14331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Study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087342" y="2554752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FDEFD0-97E1-1E4C-B42D-ECDD78A4097F}"/>
              </a:ext>
            </a:extLst>
          </p:cNvPr>
          <p:cNvSpPr/>
          <p:nvPr/>
        </p:nvSpPr>
        <p:spPr>
          <a:xfrm>
            <a:off x="4314332" y="3682955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04CA97-7A3F-3A49-A45A-FED586C7C3A5}"/>
              </a:ext>
            </a:extLst>
          </p:cNvPr>
          <p:cNvSpPr/>
          <p:nvPr/>
        </p:nvSpPr>
        <p:spPr>
          <a:xfrm>
            <a:off x="4314331" y="4811158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26206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Features engineering and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819" y="688891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		- combined and dropped variables based on EDA</a:t>
            </a:r>
          </a:p>
          <a:p>
            <a:r>
              <a:rPr lang="en-US" dirty="0"/>
              <a:t>		- show what we dropped and merged</a:t>
            </a:r>
          </a:p>
          <a:p>
            <a:r>
              <a:rPr lang="en-US" dirty="0"/>
              <a:t>		- left with around 52 features our of 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704CEB-0792-864C-8C80-50F9637B4227}"/>
              </a:ext>
            </a:extLst>
          </p:cNvPr>
          <p:cNvSpPr/>
          <p:nvPr/>
        </p:nvSpPr>
        <p:spPr>
          <a:xfrm>
            <a:off x="762266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HalfBath</a:t>
            </a:r>
            <a:r>
              <a:rPr lang="en-GB" dirty="0"/>
              <a:t> + Full Bath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2C6724-B05B-9D40-9CCA-C0EF71F06353}"/>
              </a:ext>
            </a:extLst>
          </p:cNvPr>
          <p:cNvSpPr/>
          <p:nvPr/>
        </p:nvSpPr>
        <p:spPr>
          <a:xfrm>
            <a:off x="762266" y="248542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Functional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1FC0AE-68C2-8841-BE45-49AB698097D9}"/>
              </a:ext>
            </a:extLst>
          </p:cNvPr>
          <p:cNvSpPr/>
          <p:nvPr/>
        </p:nvSpPr>
        <p:spPr>
          <a:xfrm>
            <a:off x="762266" y="3372426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PoolQC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936777-013F-8746-A764-67741777E57E}"/>
              </a:ext>
            </a:extLst>
          </p:cNvPr>
          <p:cNvSpPr/>
          <p:nvPr/>
        </p:nvSpPr>
        <p:spPr>
          <a:xfrm>
            <a:off x="759416" y="429488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MoSold</a:t>
            </a:r>
            <a:endParaRPr lang="en-GB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E8F4E3-A7FB-974A-B3C9-5B4A9275C5CC}"/>
              </a:ext>
            </a:extLst>
          </p:cNvPr>
          <p:cNvSpPr/>
          <p:nvPr/>
        </p:nvSpPr>
        <p:spPr>
          <a:xfrm>
            <a:off x="759416" y="514698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Condition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FC0949-EE65-6049-B8DC-98A990FD0FBC}"/>
              </a:ext>
            </a:extLst>
          </p:cNvPr>
          <p:cNvSpPr/>
          <p:nvPr/>
        </p:nvSpPr>
        <p:spPr>
          <a:xfrm>
            <a:off x="75941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Year Built/</a:t>
            </a:r>
            <a:r>
              <a:rPr lang="en-GB" dirty="0" err="1"/>
              <a:t>Remodeled</a:t>
            </a:r>
            <a:endParaRPr lang="en-GB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0B0940E-55AE-A540-A7DE-E71A160241AC}"/>
              </a:ext>
            </a:extLst>
          </p:cNvPr>
          <p:cNvSpPr/>
          <p:nvPr/>
        </p:nvSpPr>
        <p:spPr>
          <a:xfrm>
            <a:off x="3084037" y="1760196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21530AD-4BD1-1646-A90B-B8F5EBCEF946}"/>
              </a:ext>
            </a:extLst>
          </p:cNvPr>
          <p:cNvSpPr/>
          <p:nvPr/>
        </p:nvSpPr>
        <p:spPr>
          <a:xfrm>
            <a:off x="3084037" y="349918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E7D2A8-4141-9041-9CA7-8297A7BDC291}"/>
              </a:ext>
            </a:extLst>
          </p:cNvPr>
          <p:cNvSpPr/>
          <p:nvPr/>
        </p:nvSpPr>
        <p:spPr>
          <a:xfrm>
            <a:off x="3084037" y="441967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24ED4E7-37E0-8343-9148-4576AC71250E}"/>
              </a:ext>
            </a:extLst>
          </p:cNvPr>
          <p:cNvSpPr/>
          <p:nvPr/>
        </p:nvSpPr>
        <p:spPr>
          <a:xfrm>
            <a:off x="3088030" y="5274293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1DD688-D6CC-EC4F-A513-84F5811072C0}"/>
              </a:ext>
            </a:extLst>
          </p:cNvPr>
          <p:cNvSpPr/>
          <p:nvPr/>
        </p:nvSpPr>
        <p:spPr>
          <a:xfrm>
            <a:off x="3088030" y="612639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BC113C2-E77A-2E4D-B24E-BF3FF887138C}"/>
              </a:ext>
            </a:extLst>
          </p:cNvPr>
          <p:cNvSpPr/>
          <p:nvPr/>
        </p:nvSpPr>
        <p:spPr>
          <a:xfrm>
            <a:off x="3084037" y="2599552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4C84DC-D566-4E40-9B7D-81D78B9BC507}"/>
              </a:ext>
            </a:extLst>
          </p:cNvPr>
          <p:cNvSpPr/>
          <p:nvPr/>
        </p:nvSpPr>
        <p:spPr>
          <a:xfrm>
            <a:off x="3683150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TotalBath</a:t>
            </a:r>
            <a:endParaRPr lang="en-GB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8F4556-FCB2-364E-AA64-920165E430F0}"/>
              </a:ext>
            </a:extLst>
          </p:cNvPr>
          <p:cNvSpPr/>
          <p:nvPr/>
        </p:nvSpPr>
        <p:spPr>
          <a:xfrm>
            <a:off x="3683150" y="339503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Pool/ No Pool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BB6DA3F-E79A-8A4E-BDD9-B50BECE90F17}"/>
              </a:ext>
            </a:extLst>
          </p:cNvPr>
          <p:cNvSpPr/>
          <p:nvPr/>
        </p:nvSpPr>
        <p:spPr>
          <a:xfrm>
            <a:off x="3693986" y="429911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Seasons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FBB03B-F6D2-4743-93B2-B149E23597FA}"/>
              </a:ext>
            </a:extLst>
          </p:cNvPr>
          <p:cNvSpPr/>
          <p:nvPr/>
        </p:nvSpPr>
        <p:spPr>
          <a:xfrm>
            <a:off x="3693986" y="51092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Combines Condition 1&amp;2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7012A7C-76F9-254B-AA31-B72D5160B623}"/>
              </a:ext>
            </a:extLst>
          </p:cNvPr>
          <p:cNvSpPr/>
          <p:nvPr/>
        </p:nvSpPr>
        <p:spPr>
          <a:xfrm>
            <a:off x="369398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Age / </a:t>
            </a:r>
            <a:r>
              <a:rPr lang="en-GB" dirty="0" err="1"/>
              <a:t>ReAge</a:t>
            </a:r>
            <a:endParaRPr lang="en-GB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07EB23-763C-244C-A447-2CD0DF243597}"/>
              </a:ext>
            </a:extLst>
          </p:cNvPr>
          <p:cNvSpPr/>
          <p:nvPr/>
        </p:nvSpPr>
        <p:spPr>
          <a:xfrm>
            <a:off x="3683150" y="252212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Typical/ Non Typical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4EF523E-CFA0-CF46-97F9-D5BF994C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09" y="1755697"/>
            <a:ext cx="1778000" cy="47516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78AB7DB-6997-0243-B3C7-618BFBE5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5" y="1766015"/>
            <a:ext cx="152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Modeling and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923BA634-DDBF-1A4C-B651-C3EB5426AD1A}"/>
              </a:ext>
            </a:extLst>
          </p:cNvPr>
          <p:cNvSpPr/>
          <p:nvPr/>
        </p:nvSpPr>
        <p:spPr>
          <a:xfrm rot="5400000">
            <a:off x="6606274" y="-1026080"/>
            <a:ext cx="609408" cy="4633353"/>
          </a:xfrm>
          <a:prstGeom prst="curv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B0C515F-6BED-574D-B5E2-0E4BE18D9033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4A3DC0-22C0-4240-8BAE-2BF8A2C5B51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2D6E7C6-48F9-934C-AFF5-1BDA22AD0079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E998990-1034-194B-8314-C290EC0DCC1B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70DBFF6-C510-7543-BFEE-B9FC24876595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>
                <a:solidFill>
                  <a:schemeClr val="tx2"/>
                </a:solidFill>
              </a:rPr>
              <a:t>EDA and Imputation</a:t>
            </a:r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C9F26D-26C1-1444-B168-1C87862B9AED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1CDE7E3-FA2E-C248-8129-56584722C705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FBF9D34-CB1A-3D4B-AC30-930BE81FA796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4E0614F-FED8-6C48-944D-C2D135B2A8E1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C8ADDBC-0924-834F-8979-95930338595A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E50FE95-02B5-5545-9104-1CCE7A34CAAA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FF6019-8FDD-274D-A94F-4604AAEAD043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E253D7D-5505-1E4E-8FE8-3C9138577558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FFE9217-5588-3D4A-BB1C-9E1094725FF1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17FE358-CB9E-C246-ADEB-614D0E4AA679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42E310F-E57F-004E-9894-8373BC8015AD}"/>
              </a:ext>
            </a:extLst>
          </p:cNvPr>
          <p:cNvSpPr/>
          <p:nvPr/>
        </p:nvSpPr>
        <p:spPr>
          <a:xfrm>
            <a:off x="7722778" y="2774478"/>
            <a:ext cx="5146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BB14A2D-737A-9E48-A8A6-37E9698D1611}"/>
              </a:ext>
            </a:extLst>
          </p:cNvPr>
          <p:cNvSpPr/>
          <p:nvPr/>
        </p:nvSpPr>
        <p:spPr>
          <a:xfrm>
            <a:off x="8306536" y="2964978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DCC1C87-BA46-3D4B-A631-80F244C57B37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78255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86" y="443897"/>
            <a:ext cx="3643674" cy="176008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Predicting AMES Housing Prices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6" y="2203977"/>
            <a:ext cx="3643674" cy="134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Machine Learning Kaggle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4984-A4FE-A949-8035-14A29489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r="5206" b="1"/>
          <a:stretch/>
        </p:blipFill>
        <p:spPr>
          <a:xfrm>
            <a:off x="4286866" y="443897"/>
            <a:ext cx="7650448" cy="58045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3CE7D3-2087-2A4A-9AF9-F16D539746E0}"/>
              </a:ext>
            </a:extLst>
          </p:cNvPr>
          <p:cNvSpPr txBox="1">
            <a:spLocks/>
          </p:cNvSpPr>
          <p:nvPr/>
        </p:nvSpPr>
        <p:spPr>
          <a:xfrm>
            <a:off x="254686" y="3545096"/>
            <a:ext cx="3643674" cy="176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/>
              <a:t>Christina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Mike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Shehryar 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Yan</a:t>
            </a:r>
          </a:p>
        </p:txBody>
      </p:sp>
    </p:spTree>
    <p:extLst>
      <p:ext uri="{BB962C8B-B14F-4D97-AF65-F5344CB8AC3E}">
        <p14:creationId xmlns:p14="http://schemas.microsoft.com/office/powerpoint/2010/main" val="4152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83D5BD-EC43-B946-9EE3-0D874B39D052}"/>
              </a:ext>
            </a:extLst>
          </p:cNvPr>
          <p:cNvSpPr/>
          <p:nvPr/>
        </p:nvSpPr>
        <p:spPr>
          <a:xfrm>
            <a:off x="1148896" y="1624645"/>
            <a:ext cx="2152348" cy="13638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Ridge/Lasso/</a:t>
            </a:r>
          </a:p>
          <a:p>
            <a:pPr algn="ctr"/>
            <a:r>
              <a:rPr lang="en-GB" dirty="0"/>
              <a:t>Random forest with</a:t>
            </a:r>
          </a:p>
          <a:p>
            <a:pPr algn="ctr"/>
            <a:r>
              <a:rPr lang="en-GB" dirty="0"/>
              <a:t>50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adventure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021F0-E7C5-CB42-8AF0-2AC896A95398}"/>
              </a:ext>
            </a:extLst>
          </p:cNvPr>
          <p:cNvSpPr txBox="1"/>
          <p:nvPr/>
        </p:nvSpPr>
        <p:spPr>
          <a:xfrm>
            <a:off x="1148895" y="3112482"/>
            <a:ext cx="2847371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0.129  </a:t>
            </a:r>
          </a:p>
          <a:p>
            <a:r>
              <a:rPr lang="en-US" dirty="0"/>
              <a:t>Lasso  RMSE: 0.1373</a:t>
            </a:r>
          </a:p>
          <a:p>
            <a:r>
              <a:rPr lang="en-US" dirty="0"/>
              <a:t>Random forest: 0.153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F6A286B-AE0E-034C-81AB-1A37A79CC109}"/>
              </a:ext>
            </a:extLst>
          </p:cNvPr>
          <p:cNvSpPr/>
          <p:nvPr/>
        </p:nvSpPr>
        <p:spPr>
          <a:xfrm>
            <a:off x="5213651" y="689931"/>
            <a:ext cx="2152348" cy="18694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Ridge/Lasso/</a:t>
            </a:r>
          </a:p>
          <a:p>
            <a:pPr algn="ctr"/>
            <a:r>
              <a:rPr lang="en-GB" dirty="0"/>
              <a:t>Random forest with 80 features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B0BEB2-08E4-B34B-A609-1D63F73D0510}"/>
              </a:ext>
            </a:extLst>
          </p:cNvPr>
          <p:cNvCxnSpPr>
            <a:cxnSpLocks/>
          </p:cNvCxnSpPr>
          <p:nvPr/>
        </p:nvCxnSpPr>
        <p:spPr>
          <a:xfrm flipV="1">
            <a:off x="3410667" y="1374182"/>
            <a:ext cx="1802984" cy="51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C50E466-0D2C-1B47-9ACF-C0136158D441}"/>
              </a:ext>
            </a:extLst>
          </p:cNvPr>
          <p:cNvSpPr txBox="1"/>
          <p:nvPr/>
        </p:nvSpPr>
        <p:spPr>
          <a:xfrm>
            <a:off x="5213651" y="2781651"/>
            <a:ext cx="2847371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0.1201  </a:t>
            </a:r>
          </a:p>
          <a:p>
            <a:r>
              <a:rPr lang="en-US" dirty="0"/>
              <a:t>Lasso  RMSE: 0.1203</a:t>
            </a:r>
          </a:p>
          <a:p>
            <a:r>
              <a:rPr lang="en-US" dirty="0"/>
              <a:t>Random forest: 0.144</a:t>
            </a:r>
          </a:p>
          <a:p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CAB4D-64D1-F34E-A5DF-A9FEC96B9178}"/>
              </a:ext>
            </a:extLst>
          </p:cNvPr>
          <p:cNvCxnSpPr>
            <a:cxnSpLocks/>
          </p:cNvCxnSpPr>
          <p:nvPr/>
        </p:nvCxnSpPr>
        <p:spPr>
          <a:xfrm>
            <a:off x="7365999" y="1347044"/>
            <a:ext cx="2150534" cy="1212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5FAD9FF-935E-D54D-B4BA-7043F903431F}"/>
              </a:ext>
            </a:extLst>
          </p:cNvPr>
          <p:cNvSpPr/>
          <p:nvPr/>
        </p:nvSpPr>
        <p:spPr>
          <a:xfrm>
            <a:off x="9516533" y="1950487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Add More features, use robust scaler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56BB75-B60F-E943-914A-5F32CC0CAF7D}"/>
              </a:ext>
            </a:extLst>
          </p:cNvPr>
          <p:cNvSpPr txBox="1"/>
          <p:nvPr/>
        </p:nvSpPr>
        <p:spPr>
          <a:xfrm>
            <a:off x="9170766" y="3652310"/>
            <a:ext cx="2847370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0.120  </a:t>
            </a:r>
          </a:p>
          <a:p>
            <a:r>
              <a:rPr lang="en-US" dirty="0"/>
              <a:t>Lasso  RMSE: 0.118</a:t>
            </a:r>
          </a:p>
          <a:p>
            <a:r>
              <a:rPr lang="en-US" dirty="0"/>
              <a:t>Random forest: 0.149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BCA4B7B-E05B-7B48-AF25-5CF8CF9F698E}"/>
              </a:ext>
            </a:extLst>
          </p:cNvPr>
          <p:cNvSpPr/>
          <p:nvPr/>
        </p:nvSpPr>
        <p:spPr>
          <a:xfrm>
            <a:off x="5467436" y="4626591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r>
              <a:rPr lang="en-GB" dirty="0" err="1"/>
              <a:t>xgBoost</a:t>
            </a:r>
            <a:r>
              <a:rPr lang="en-GB" dirty="0"/>
              <a:t>/ stacked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FB6F23-A8D0-DB4E-A1F7-BB04DF0436A2}"/>
              </a:ext>
            </a:extLst>
          </p:cNvPr>
          <p:cNvCxnSpPr>
            <a:cxnSpLocks/>
          </p:cNvCxnSpPr>
          <p:nvPr/>
        </p:nvCxnSpPr>
        <p:spPr>
          <a:xfrm flipH="1">
            <a:off x="7483977" y="3112482"/>
            <a:ext cx="2032557" cy="1645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8D5C57-EFD3-C74C-959F-9FB9A13ECD5F}"/>
              </a:ext>
            </a:extLst>
          </p:cNvPr>
          <p:cNvSpPr txBox="1"/>
          <p:nvPr/>
        </p:nvSpPr>
        <p:spPr>
          <a:xfrm>
            <a:off x="7922219" y="5458597"/>
            <a:ext cx="284737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: 0.12</a:t>
            </a:r>
            <a:r>
              <a:rPr lang="en-US" altLang="zh-CN" dirty="0"/>
              <a:t>5</a:t>
            </a:r>
            <a:endParaRPr lang="en-US" dirty="0"/>
          </a:p>
          <a:p>
            <a:r>
              <a:rPr lang="en-US" dirty="0"/>
              <a:t>Stacked :0.118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5230B6-C207-F141-BD16-8A05AFB9928D}"/>
              </a:ext>
            </a:extLst>
          </p:cNvPr>
          <p:cNvCxnSpPr>
            <a:cxnSpLocks/>
          </p:cNvCxnSpPr>
          <p:nvPr/>
        </p:nvCxnSpPr>
        <p:spPr>
          <a:xfrm flipH="1">
            <a:off x="3996266" y="5397330"/>
            <a:ext cx="14711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06C54E5-B2BA-264E-A293-6D2FFECEDDC6}"/>
              </a:ext>
            </a:extLst>
          </p:cNvPr>
          <p:cNvSpPr/>
          <p:nvPr/>
        </p:nvSpPr>
        <p:spPr>
          <a:xfrm>
            <a:off x="1979725" y="4575640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Multilinear stacked+ weighted stacked(adjust weight)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282860-41BB-B548-8730-22E2361F1AB6}"/>
              </a:ext>
            </a:extLst>
          </p:cNvPr>
          <p:cNvSpPr txBox="1"/>
          <p:nvPr/>
        </p:nvSpPr>
        <p:spPr>
          <a:xfrm>
            <a:off x="32159" y="5262854"/>
            <a:ext cx="193155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W_stack</a:t>
            </a:r>
            <a:r>
              <a:rPr lang="en-US" dirty="0"/>
              <a:t>: 0.1169</a:t>
            </a:r>
          </a:p>
          <a:p>
            <a:r>
              <a:rPr lang="en-US" dirty="0" err="1"/>
              <a:t>M_stack</a:t>
            </a:r>
            <a:r>
              <a:rPr lang="en-US" dirty="0"/>
              <a:t> :0.</a:t>
            </a:r>
            <a:r>
              <a:rPr lang="en-US" altLang="zh-CN" dirty="0"/>
              <a:t>1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75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5" grpId="1" animBg="1"/>
      <p:bldP spid="39" grpId="0" animBg="1"/>
      <p:bldP spid="40" grpId="0" animBg="1"/>
      <p:bldP spid="40" grpId="1" animBg="1"/>
      <p:bldP spid="42" grpId="0" animBg="1"/>
      <p:bldP spid="48" grpId="0" animBg="1"/>
      <p:bldP spid="48" grpId="1" animBg="1"/>
      <p:bldP spid="52" grpId="0" animBg="1"/>
      <p:bldP spid="53" grpId="0" animBg="1"/>
      <p:bldP spid="5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adventure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3253293" y="1429289"/>
            <a:ext cx="56854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FEATURE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Totalhouse</a:t>
            </a:r>
            <a:r>
              <a:rPr lang="en-US" dirty="0"/>
              <a:t>= </a:t>
            </a:r>
            <a:r>
              <a:rPr lang="en-US" dirty="0" err="1"/>
              <a:t>TotalBsmtSF</a:t>
            </a:r>
            <a:r>
              <a:rPr lang="en-US" dirty="0"/>
              <a:t>+ 1stFlrSF + 2ndFlrSF</a:t>
            </a:r>
          </a:p>
          <a:p>
            <a:endParaRPr lang="en-US" dirty="0"/>
          </a:p>
          <a:p>
            <a:r>
              <a:rPr lang="en-US" dirty="0" err="1"/>
              <a:t>House_qual</a:t>
            </a:r>
            <a:r>
              <a:rPr lang="en-US" dirty="0"/>
              <a:t>=</a:t>
            </a:r>
            <a:r>
              <a:rPr lang="en-US" dirty="0" err="1"/>
              <a:t>TotalHouse</a:t>
            </a:r>
            <a:r>
              <a:rPr lang="en-US" dirty="0"/>
              <a:t> * </a:t>
            </a:r>
            <a:r>
              <a:rPr lang="en-US" dirty="0" err="1"/>
              <a:t>OverallQual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Gr_quak</a:t>
            </a:r>
            <a:r>
              <a:rPr lang="en-US" dirty="0"/>
              <a:t>=</a:t>
            </a:r>
            <a:r>
              <a:rPr lang="en-US" dirty="0" err="1"/>
              <a:t>GrLivArea</a:t>
            </a:r>
            <a:r>
              <a:rPr lang="en-US" dirty="0"/>
              <a:t>* </a:t>
            </a:r>
            <a:r>
              <a:rPr lang="en-US" dirty="0" err="1"/>
              <a:t>OverallQual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Robust Scaler to fix outliers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A03F-5C92-D946-9E2F-2736569D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933919"/>
            <a:ext cx="2197082" cy="197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4252A-CEDF-1E49-95A4-C67293710B8B}"/>
              </a:ext>
            </a:extLst>
          </p:cNvPr>
          <p:cNvSpPr txBox="1"/>
          <p:nvPr/>
        </p:nvSpPr>
        <p:spPr>
          <a:xfrm>
            <a:off x="929745" y="1374182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Ridge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alpha(0,15,10000)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CE317-F429-D341-9594-216FA9E36293}"/>
              </a:ext>
            </a:extLst>
          </p:cNvPr>
          <p:cNvSpPr txBox="1"/>
          <p:nvPr/>
        </p:nvSpPr>
        <p:spPr>
          <a:xfrm>
            <a:off x="6383477" y="1308594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Lasso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alpha((0.0001, 0.01, 500))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6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29D2B-E394-C745-AEC9-EF2B6570B80C}"/>
              </a:ext>
            </a:extLst>
          </p:cNvPr>
          <p:cNvSpPr txBox="1"/>
          <p:nvPr/>
        </p:nvSpPr>
        <p:spPr>
          <a:xfrm>
            <a:off x="929745" y="3647612"/>
            <a:ext cx="38036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{﻿ "</a:t>
            </a:r>
            <a:r>
              <a:rPr lang="en-US" sz="2000" dirty="0" err="1"/>
              <a:t>n_estimators</a:t>
            </a:r>
            <a:r>
              <a:rPr lang="en-US" sz="2000" dirty="0"/>
              <a:t>": [650],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min_samples_leaf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min_samples_split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random_state</a:t>
            </a:r>
            <a:r>
              <a:rPr lang="en-US" sz="2000" dirty="0"/>
              <a:t>": [42]}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26259-3ED1-1A40-87DB-4F99F112FC33}"/>
              </a:ext>
            </a:extLst>
          </p:cNvPr>
          <p:cNvSpPr txBox="1"/>
          <p:nvPr/>
        </p:nvSpPr>
        <p:spPr>
          <a:xfrm>
            <a:off x="6383477" y="3862765"/>
            <a:ext cx="3803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</a:rPr>
              <a:t>xgBoost</a:t>
            </a:r>
            <a:endParaRPr lang="en-US" sz="32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Originsl</a:t>
            </a:r>
            <a:r>
              <a:rPr lang="en-US" sz="2000" dirty="0"/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468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adventure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3253293" y="1429289"/>
            <a:ext cx="56854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Stacking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Ridge </a:t>
            </a:r>
          </a:p>
          <a:p>
            <a:endParaRPr lang="en-US" sz="2400" dirty="0"/>
          </a:p>
          <a:p>
            <a:r>
              <a:rPr lang="en-US" sz="2400" dirty="0"/>
              <a:t>Lasso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 forest </a:t>
            </a:r>
          </a:p>
          <a:p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A03F-5C92-D946-9E2F-2736569D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933919"/>
            <a:ext cx="2197082" cy="197951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2A9590C-4A8E-1E41-B366-DDD5FA8A8AC4}"/>
              </a:ext>
            </a:extLst>
          </p:cNvPr>
          <p:cNvSpPr/>
          <p:nvPr/>
        </p:nvSpPr>
        <p:spPr>
          <a:xfrm>
            <a:off x="4419600" y="2607733"/>
            <a:ext cx="423333" cy="82126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81D26-2383-B341-9E70-A57C92C1486D}"/>
              </a:ext>
            </a:extLst>
          </p:cNvPr>
          <p:cNvSpPr txBox="1"/>
          <p:nvPr/>
        </p:nvSpPr>
        <p:spPr>
          <a:xfrm>
            <a:off x="4965652" y="2607733"/>
            <a:ext cx="2607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dataset after add </a:t>
            </a:r>
            <a:r>
              <a:rPr lang="en-US" sz="2400" dirty="0"/>
              <a:t>features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96F2D0C-3E72-9243-98CE-59867213BD12}"/>
              </a:ext>
            </a:extLst>
          </p:cNvPr>
          <p:cNvSpPr/>
          <p:nvPr/>
        </p:nvSpPr>
        <p:spPr>
          <a:xfrm>
            <a:off x="5317066" y="4114207"/>
            <a:ext cx="423333" cy="82126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B2B83-1CD1-CA4E-BC14-24FFC3F38FCE}"/>
              </a:ext>
            </a:extLst>
          </p:cNvPr>
          <p:cNvSpPr txBox="1"/>
          <p:nvPr/>
        </p:nvSpPr>
        <p:spPr>
          <a:xfrm>
            <a:off x="5863118" y="4114207"/>
            <a:ext cx="260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dataset with </a:t>
            </a:r>
          </a:p>
          <a:p>
            <a:r>
              <a:rPr lang="en-US" dirty="0"/>
              <a:t>Original 80 features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C1FA0-EB97-284A-BC2D-1EBA9A6AA2C8}"/>
              </a:ext>
            </a:extLst>
          </p:cNvPr>
          <p:cNvSpPr txBox="1"/>
          <p:nvPr/>
        </p:nvSpPr>
        <p:spPr>
          <a:xfrm>
            <a:off x="8826793" y="1758994"/>
            <a:ext cx="1589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Weigh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0.27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0.48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0.02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0.23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How It Helped</a:t>
            </a:r>
            <a:endParaRPr lang="en-US" dirty="0"/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D9C160C7-426D-FC43-8516-256E027CD3A7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553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Immediate understanding of most variables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What is an irregular lot?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Instinct on which would matter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Lot frontage is not a big deal in residential real estate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Uses of model outside of strictly predicting house price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After seeing weight of certain factors, steer marketing of home in certain direction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7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Where It Didn’t Help</a:t>
            </a:r>
            <a:endParaRPr lang="en-US" dirty="0"/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6A5F4190-B380-084B-9447-7BBEEED14742}"/>
              </a:ext>
            </a:extLst>
          </p:cNvPr>
          <p:cNvSpPr txBox="1">
            <a:spLocks/>
          </p:cNvSpPr>
          <p:nvPr/>
        </p:nvSpPr>
        <p:spPr>
          <a:xfrm>
            <a:off x="553228" y="1396570"/>
            <a:ext cx="7688700" cy="33550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Multicollinearity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 feature may be intuitively important, though it’s value may be contained elsewhere</a:t>
            </a:r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-US" sz="2400" dirty="0"/>
              <a:t>House Age had a VIF of 10</a:t>
            </a:r>
          </a:p>
          <a:p>
            <a:pPr marL="1073150" lvl="2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Neighborhoods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Never been to Ames, Iowa, therefore, 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59817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graphicFrame>
        <p:nvGraphicFramePr>
          <p:cNvPr id="6" name="Google Shape;105;p16">
            <a:extLst>
              <a:ext uri="{FF2B5EF4-FFF2-40B4-BE49-F238E27FC236}">
                <a16:creationId xmlns:a16="http://schemas.microsoft.com/office/drawing/2014/main" id="{E40D296A-1EB3-6745-81EF-7172DBBBB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34834"/>
              </p:ext>
            </p:extLst>
          </p:nvPr>
        </p:nvGraphicFramePr>
        <p:xfrm>
          <a:off x="553228" y="1803306"/>
          <a:ext cx="7239000" cy="3840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3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Model</a:t>
                      </a:r>
                      <a:endParaRPr sz="2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/>
                        <a:t>Best Score</a:t>
                      </a:r>
                      <a:endParaRPr sz="2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Stacked Model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0.1169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Lasso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0.1189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Ridge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0.1201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XGB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0.1256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VIF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0.1422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Random Forest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/>
                        <a:t>0.1449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51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723E-C786-444D-B075-20B56C1F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263614"/>
            <a:ext cx="9145943" cy="55616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166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 Importance </a:t>
            </a:r>
            <a:endParaRPr lang="en-US" dirty="0"/>
          </a:p>
        </p:txBody>
      </p:sp>
      <p:pic>
        <p:nvPicPr>
          <p:cNvPr id="6" name="Google Shape;124;p19">
            <a:extLst>
              <a:ext uri="{FF2B5EF4-FFF2-40B4-BE49-F238E27FC236}">
                <a16:creationId xmlns:a16="http://schemas.microsoft.com/office/drawing/2014/main" id="{6D57B426-A06D-B344-902E-1C37F1B90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6" y="1173192"/>
            <a:ext cx="9901987" cy="54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3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Random </a:t>
            </a:r>
            <a:r>
              <a:rPr lang="en"/>
              <a:t>Forrest Feature </a:t>
            </a:r>
            <a:r>
              <a:rPr lang="en" dirty="0"/>
              <a:t>Importance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079B5-C934-F84E-9156-321C566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374182"/>
            <a:ext cx="9604026" cy="53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C92D-D243-6E42-ADA2-A3D5F678C993}"/>
              </a:ext>
            </a:extLst>
          </p:cNvPr>
          <p:cNvSpPr txBox="1"/>
          <p:nvPr/>
        </p:nvSpPr>
        <p:spPr>
          <a:xfrm>
            <a:off x="1806498" y="1805116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for homebuyers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42311-01E4-8B47-ACE2-A1552813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3857070"/>
            <a:ext cx="641952" cy="6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FF951-161B-DB44-904D-36AC01ED39A7}"/>
              </a:ext>
            </a:extLst>
          </p:cNvPr>
          <p:cNvSpPr txBox="1"/>
          <p:nvPr/>
        </p:nvSpPr>
        <p:spPr>
          <a:xfrm>
            <a:off x="1806497" y="3815026"/>
            <a:ext cx="454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Machine learning helping to make informed decisions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B8D39-BCF1-2540-BA9C-F7BAF931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2792608"/>
            <a:ext cx="641952" cy="644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50131E-E0F6-5942-8F2F-805C119282EB}"/>
              </a:ext>
            </a:extLst>
          </p:cNvPr>
          <p:cNvSpPr/>
          <p:nvPr/>
        </p:nvSpPr>
        <p:spPr>
          <a:xfrm>
            <a:off x="1806497" y="2858159"/>
            <a:ext cx="42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Factors can potentially effect house prices in Iowa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13E5E-9DA3-9346-9F40-629079D4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E52DF4-0AF6-3049-A56E-845896C2C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40" y="1691774"/>
            <a:ext cx="680528" cy="6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Model Overview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429288"/>
            <a:ext cx="7688700" cy="36085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Both Lasso and Random Forest assigned strong weights to Overall Quality and Gross Living Area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Helps to counteract weaknesses of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81114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Methodology - Stacking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281725"/>
            <a:ext cx="8349232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Helps to counteract weaknesses of different models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r>
              <a:rPr lang="en-US" sz="1000" dirty="0"/>
              <a:t>Image Source: </a:t>
            </a: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https://medium.com/@rrfd/boosting-bagging-and-stacking-ensemble-methods-with-sklearn-and-mlens-a455c0c982de</a:t>
            </a:r>
            <a:r>
              <a:rPr lang="en-US" sz="1000" dirty="0"/>
              <a:t> </a:t>
            </a:r>
          </a:p>
        </p:txBody>
      </p:sp>
      <p:pic>
        <p:nvPicPr>
          <p:cNvPr id="8" name="Google Shape;143;p22">
            <a:extLst>
              <a:ext uri="{FF2B5EF4-FFF2-40B4-BE49-F238E27FC236}">
                <a16:creationId xmlns:a16="http://schemas.microsoft.com/office/drawing/2014/main" id="{BD05C29C-672A-A44E-A9B2-025EC34175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38" y="3043519"/>
            <a:ext cx="6305132" cy="253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85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Next Steps</a:t>
            </a:r>
            <a:endParaRPr lang="en-US" dirty="0"/>
          </a:p>
        </p:txBody>
      </p:sp>
      <p:sp>
        <p:nvSpPr>
          <p:cNvPr id="7" name="Google Shape;149;p23">
            <a:extLst>
              <a:ext uri="{FF2B5EF4-FFF2-40B4-BE49-F238E27FC236}">
                <a16:creationId xmlns:a16="http://schemas.microsoft.com/office/drawing/2014/main" id="{37E3FF32-A60D-E340-A837-751BBB4A3F26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18122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feature engineering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subtle use of the model to analyze which features are most important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Can be helpful for renovations and brokers preparing marketing materials</a:t>
            </a:r>
          </a:p>
        </p:txBody>
      </p:sp>
    </p:spTree>
    <p:extLst>
      <p:ext uri="{BB962C8B-B14F-4D97-AF65-F5344CB8AC3E}">
        <p14:creationId xmlns:p14="http://schemas.microsoft.com/office/powerpoint/2010/main" val="28641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What we wanted to discover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6" y="1866899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What factors are important for determining the price?</a:t>
            </a:r>
          </a:p>
          <a:p>
            <a:endParaRPr lang="en-US" sz="2400" dirty="0"/>
          </a:p>
          <a:p>
            <a:r>
              <a:rPr lang="en-US" sz="2400" dirty="0"/>
              <a:t>How well can we predict prices?</a:t>
            </a:r>
          </a:p>
          <a:p>
            <a:endParaRPr lang="en-US" sz="2400" dirty="0"/>
          </a:p>
          <a:p>
            <a:r>
              <a:rPr lang="en-US" sz="2400" dirty="0"/>
              <a:t>Which model is the best suited for the task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54EB6-43D5-A84C-B5DB-4DEC151C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Teamwork makes the dream work!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C0FD8E-2479-FC4B-AABE-96408EB813EA}"/>
              </a:ext>
            </a:extLst>
          </p:cNvPr>
          <p:cNvSpPr/>
          <p:nvPr/>
        </p:nvSpPr>
        <p:spPr>
          <a:xfrm>
            <a:off x="4368955" y="1363851"/>
            <a:ext cx="3454090" cy="9841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EDA as a team </a:t>
            </a:r>
            <a:r>
              <a:rPr lang="en-US" sz="14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imputation &amp; feature 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6484A7-D722-B046-9700-96B37698B33A}"/>
              </a:ext>
            </a:extLst>
          </p:cNvPr>
          <p:cNvSpPr/>
          <p:nvPr/>
        </p:nvSpPr>
        <p:spPr>
          <a:xfrm>
            <a:off x="276875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9A0ED-455A-C949-BAB5-A99B31EE5735}"/>
              </a:ext>
            </a:extLst>
          </p:cNvPr>
          <p:cNvSpPr/>
          <p:nvPr/>
        </p:nvSpPr>
        <p:spPr>
          <a:xfrm>
            <a:off x="5295900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Linear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FC5194-CE7D-644A-85EC-300710C57EE7}"/>
              </a:ext>
            </a:extLst>
          </p:cNvPr>
          <p:cNvSpPr/>
          <p:nvPr/>
        </p:nvSpPr>
        <p:spPr>
          <a:xfrm>
            <a:off x="782304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Tree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36BACE-86B5-C842-BE5A-CB542293A4ED}"/>
              </a:ext>
            </a:extLst>
          </p:cNvPr>
          <p:cNvSpPr/>
          <p:nvPr/>
        </p:nvSpPr>
        <p:spPr>
          <a:xfrm>
            <a:off x="4368955" y="3917995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Tune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2DC945-795B-114F-8E06-43EBDB4230DC}"/>
              </a:ext>
            </a:extLst>
          </p:cNvPr>
          <p:cNvSpPr/>
          <p:nvPr/>
        </p:nvSpPr>
        <p:spPr>
          <a:xfrm>
            <a:off x="4368955" y="4980149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Share and compare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BF6A87-A969-B847-AEBC-849C93C1FF92}"/>
              </a:ext>
            </a:extLst>
          </p:cNvPr>
          <p:cNvSpPr/>
          <p:nvPr/>
        </p:nvSpPr>
        <p:spPr>
          <a:xfrm>
            <a:off x="4368955" y="6042303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Recalibrate models based on best features/top models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637BAEF-1DD6-A840-A493-7A1D9EC900E0}"/>
              </a:ext>
            </a:extLst>
          </p:cNvPr>
          <p:cNvSpPr/>
          <p:nvPr/>
        </p:nvSpPr>
        <p:spPr>
          <a:xfrm rot="7817411" flipV="1">
            <a:off x="4079045" y="251848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D693EFB-C8A0-DD47-B03F-01B9D95C2C89}"/>
              </a:ext>
            </a:extLst>
          </p:cNvPr>
          <p:cNvSpPr/>
          <p:nvPr/>
        </p:nvSpPr>
        <p:spPr>
          <a:xfrm rot="3228555" flipV="1">
            <a:off x="7692124" y="2511693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4965AD-72A7-1342-A07D-174AC7251545}"/>
              </a:ext>
            </a:extLst>
          </p:cNvPr>
          <p:cNvSpPr/>
          <p:nvPr/>
        </p:nvSpPr>
        <p:spPr>
          <a:xfrm rot="5400000" flipV="1">
            <a:off x="5818904" y="2535438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348B448-C648-EC48-8DDC-A9DE654AE90A}"/>
              </a:ext>
            </a:extLst>
          </p:cNvPr>
          <p:cNvSpPr/>
          <p:nvPr/>
        </p:nvSpPr>
        <p:spPr>
          <a:xfrm rot="5400000" flipV="1">
            <a:off x="5850941" y="3638989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410C59E-A26D-7D46-8A00-0FF33796A131}"/>
              </a:ext>
            </a:extLst>
          </p:cNvPr>
          <p:cNvSpPr/>
          <p:nvPr/>
        </p:nvSpPr>
        <p:spPr>
          <a:xfrm rot="5400000" flipV="1">
            <a:off x="5817797" y="469382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2559562-6DC1-074E-BF85-A1CC30264617}"/>
              </a:ext>
            </a:extLst>
          </p:cNvPr>
          <p:cNvSpPr/>
          <p:nvPr/>
        </p:nvSpPr>
        <p:spPr>
          <a:xfrm rot="5400000" flipV="1">
            <a:off x="5850942" y="5755980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952860D-48A6-C843-8C96-15048BE8DB6D}"/>
              </a:ext>
            </a:extLst>
          </p:cNvPr>
          <p:cNvSpPr/>
          <p:nvPr/>
        </p:nvSpPr>
        <p:spPr>
          <a:xfrm rot="7817411" flipV="1">
            <a:off x="7565284" y="3610104"/>
            <a:ext cx="429487" cy="251316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312262C-8985-AC45-9121-577646CE8537}"/>
              </a:ext>
            </a:extLst>
          </p:cNvPr>
          <p:cNvSpPr/>
          <p:nvPr/>
        </p:nvSpPr>
        <p:spPr>
          <a:xfrm rot="11845230">
            <a:off x="3865825" y="3132668"/>
            <a:ext cx="731520" cy="3281205"/>
          </a:xfrm>
          <a:prstGeom prst="curvedLef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D081714A-B173-0240-A1E4-3D20B4DBFDA1}"/>
              </a:ext>
            </a:extLst>
          </p:cNvPr>
          <p:cNvSpPr/>
          <p:nvPr/>
        </p:nvSpPr>
        <p:spPr>
          <a:xfrm rot="12091914">
            <a:off x="8520191" y="3512924"/>
            <a:ext cx="619415" cy="3294763"/>
          </a:xfrm>
          <a:prstGeom prst="curvedRightArrow">
            <a:avLst>
              <a:gd name="adj1" fmla="val 27124"/>
              <a:gd name="adj2" fmla="val 52981"/>
              <a:gd name="adj3" fmla="val 39161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8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EDA and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058304-D689-2043-A657-41C941919F9B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DDD0F6-B042-2D4D-9E2C-CC8E36EC1C7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EAD380-E3E3-B742-ABED-1F84314DF2BF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D31FF6-D1C9-524D-BB41-4499D803E7F1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E000-5983-F642-BDBB-E07E080F8691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EDA and Imputation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50BBB7-6556-F843-91E0-9C80343EEC38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A5DB5-CE8F-9C47-85BE-A794F9DCD07A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AB181D-C98E-754F-B5B5-E112C57E64C4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5BA2031-04AE-264D-A1F5-006A0317C9B3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DBC9A5-BE77-C24E-B280-5C3FD1E47F73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523415-A893-144E-8A54-8BD342BFC753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B102E4-E01F-7F47-8354-81FBC15C2BB5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160A51-BA40-7B43-B01B-DFA7EE43ADF1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DBDDC0-F12F-B444-B2D9-8FD69EE416CA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1E90C98-24A1-BE42-8DDE-225B5B4526C4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8D96DF5-64DB-F642-8422-42BBFACE3A6D}"/>
              </a:ext>
            </a:extLst>
          </p:cNvPr>
          <p:cNvSpPr/>
          <p:nvPr/>
        </p:nvSpPr>
        <p:spPr>
          <a:xfrm>
            <a:off x="7781813" y="2774478"/>
            <a:ext cx="574344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CFCC67B-436D-3547-8559-FB50EC72B96D}"/>
              </a:ext>
            </a:extLst>
          </p:cNvPr>
          <p:cNvSpPr/>
          <p:nvPr/>
        </p:nvSpPr>
        <p:spPr>
          <a:xfrm>
            <a:off x="8296451" y="3045992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020066-D10F-B14E-A54C-F9FBAF262779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0205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6043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823045" y="2604361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05259" y="258380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</p:spTree>
    <p:extLst>
      <p:ext uri="{BB962C8B-B14F-4D97-AF65-F5344CB8AC3E}">
        <p14:creationId xmlns:p14="http://schemas.microsoft.com/office/powerpoint/2010/main" val="8876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CEF9-E857-6C4F-BC98-F6E4EE98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7" y="1363851"/>
            <a:ext cx="8502878" cy="534665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52CEE-7867-8941-B8FA-6A8F134D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843" y="2424733"/>
            <a:ext cx="2717800" cy="322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FB253-F5F5-D241-A576-0E90962549EF}"/>
              </a:ext>
            </a:extLst>
          </p:cNvPr>
          <p:cNvSpPr txBox="1"/>
          <p:nvPr/>
        </p:nvSpPr>
        <p:spPr>
          <a:xfrm>
            <a:off x="8889136" y="2007065"/>
            <a:ext cx="314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Correlation with </a:t>
            </a:r>
            <a:r>
              <a:rPr lang="en-US" sz="14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SalePrice</a:t>
            </a:r>
            <a:endParaRPr lang="en-US" sz="14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4B02E-CE7C-3C4E-BA0D-699CB6C4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842" y="5649626"/>
            <a:ext cx="2717799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55FD3-09CE-5B4A-899C-4D30B84E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74182"/>
            <a:ext cx="10133345" cy="4471447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12242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809</Words>
  <Application>Microsoft Macintosh PowerPoint</Application>
  <PresentationFormat>Widescreen</PresentationFormat>
  <Paragraphs>274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Century Gothic</vt:lpstr>
      <vt:lpstr>Mesh</vt:lpstr>
      <vt:lpstr>PowerPoint Presentation</vt:lpstr>
      <vt:lpstr>Predicting AMES Housing Prices</vt:lpstr>
      <vt:lpstr>Why care?</vt:lpstr>
      <vt:lpstr>What we wanted to discover</vt:lpstr>
      <vt:lpstr>Teamwork makes the dream work!  </vt:lpstr>
      <vt:lpstr>EDA and feature engineering</vt:lpstr>
      <vt:lpstr>Exploratory Data Analysis</vt:lpstr>
      <vt:lpstr>Correlation Matrix</vt:lpstr>
      <vt:lpstr>Distribution Plots</vt:lpstr>
      <vt:lpstr>Quantile Plots</vt:lpstr>
      <vt:lpstr>Distribution Plots</vt:lpstr>
      <vt:lpstr>Box Plots</vt:lpstr>
      <vt:lpstr>Box Plots</vt:lpstr>
      <vt:lpstr>Box Plots</vt:lpstr>
      <vt:lpstr>Dealing with Missing values</vt:lpstr>
      <vt:lpstr>Missing values</vt:lpstr>
      <vt:lpstr>Feature Selection and engineering</vt:lpstr>
      <vt:lpstr>Features engineering and selection</vt:lpstr>
      <vt:lpstr>Modeling and Tuning</vt:lpstr>
      <vt:lpstr>ML adventure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Shehryar Khawaja</dc:creator>
  <cp:lastModifiedBy>Wang, Edward</cp:lastModifiedBy>
  <cp:revision>63</cp:revision>
  <dcterms:created xsi:type="dcterms:W3CDTF">2019-03-04T03:33:48Z</dcterms:created>
  <dcterms:modified xsi:type="dcterms:W3CDTF">2019-03-06T16:31:22Z</dcterms:modified>
</cp:coreProperties>
</file>